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yne"/>
      <p:regular r:id="rId17"/>
    </p:embeddedFont>
    <p:embeddedFont>
      <p:font typeface="Syne"/>
      <p:regular r:id="rId18"/>
    </p:embeddedFont>
    <p:embeddedFont>
      <p:font typeface="Arimo"/>
      <p:regular r:id="rId19"/>
    </p:embeddedFont>
    <p:embeddedFont>
      <p:font typeface="Arimo"/>
      <p:regular r:id="rId20"/>
    </p:embeddedFont>
    <p:embeddedFont>
      <p:font typeface="Arimo"/>
      <p:regular r:id="rId21"/>
    </p:embeddedFont>
    <p:embeddedFont>
      <p:font typeface="Arim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6-1.png>
</file>

<file path=ppt/media/image-6-2.png>
</file>

<file path=ppt/media/image-7-1.png>
</file>

<file path=ppt/media/image-7-2.png>
</file>

<file path=ppt/media/image-7-3.svg>
</file>

<file path=ppt/media/image-7-4.png>
</file>

<file path=ppt/media/image-7-5.svg>
</file>

<file path=ppt/media/image-7-6.png>
</file>

<file path=ppt/media/image-7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slideLayout" Target="../slideLayouts/slideLayout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slideLayout" Target="../slideLayouts/slideLayout8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Customer Shopping Behavior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Uncovering insights from 3,900 purchases to guide strategic business decisions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093" y="626150"/>
            <a:ext cx="7582614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Strategic Recommendations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093" y="2249924"/>
            <a:ext cx="1115258" cy="13383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90115" y="2472928"/>
            <a:ext cx="284964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Boost Subscriptions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590115" y="2925604"/>
            <a:ext cx="625959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Promote exclusive benefits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093" y="3588306"/>
            <a:ext cx="1115258" cy="13383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90115" y="3811310"/>
            <a:ext cx="402633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Customer Loyalty Programs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590115" y="4263985"/>
            <a:ext cx="625959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Reward repeat buyers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093" y="4926687"/>
            <a:ext cx="1115258" cy="13383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90115" y="5149691"/>
            <a:ext cx="334696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Review Discount Policy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590115" y="5602367"/>
            <a:ext cx="625959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Balance sales with margins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7093" y="6265069"/>
            <a:ext cx="1115258" cy="13383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90115" y="6488073"/>
            <a:ext cx="2824758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Targeted Marketing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7590115" y="6940748"/>
            <a:ext cx="625959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Focus on high-revenue segments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2979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Dataset Overview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532221"/>
            <a:ext cx="41188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3,900</a:t>
            </a:r>
            <a:endParaRPr lang="en-US" sz="6200" dirty="0"/>
          </a:p>
        </p:txBody>
      </p:sp>
      <p:sp>
        <p:nvSpPr>
          <p:cNvPr id="4" name="Text 2"/>
          <p:cNvSpPr/>
          <p:nvPr/>
        </p:nvSpPr>
        <p:spPr>
          <a:xfrm>
            <a:off x="1479471" y="3621167"/>
            <a:ext cx="283523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Purchase Records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116705"/>
            <a:ext cx="411884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Transactional data analyzed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5255776" y="2532221"/>
            <a:ext cx="41188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18</a:t>
            </a:r>
            <a:endParaRPr lang="en-US" sz="6200" dirty="0"/>
          </a:p>
        </p:txBody>
      </p:sp>
      <p:sp>
        <p:nvSpPr>
          <p:cNvPr id="7" name="Text 5"/>
          <p:cNvSpPr/>
          <p:nvPr/>
        </p:nvSpPr>
        <p:spPr>
          <a:xfrm>
            <a:off x="5907048" y="362116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255776" y="4116705"/>
            <a:ext cx="411884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Customer and purchase details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9673828" y="2532221"/>
            <a:ext cx="4118848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37</a:t>
            </a:r>
            <a:endParaRPr lang="en-US" sz="6200" dirty="0"/>
          </a:p>
        </p:txBody>
      </p:sp>
      <p:sp>
        <p:nvSpPr>
          <p:cNvPr id="10" name="Text 8"/>
          <p:cNvSpPr/>
          <p:nvPr/>
        </p:nvSpPr>
        <p:spPr>
          <a:xfrm>
            <a:off x="10325100" y="362116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673828" y="4116705"/>
            <a:ext cx="411884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Review ratings imputed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37724" y="50082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837724" y="5599509"/>
            <a:ext cx="6185535" cy="13164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Customer demographics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Purchase details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Shopping behavior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7614761" y="50082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Analysis Tools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14761" y="5599509"/>
            <a:ext cx="6185535" cy="13164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Python for EDA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SQL for queries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Power BI dashboard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97223"/>
            <a:ext cx="772834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Python Data Preparation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779990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01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3156347"/>
            <a:ext cx="4158734" cy="3048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5" name="Text 3"/>
          <p:cNvSpPr/>
          <p:nvPr/>
        </p:nvSpPr>
        <p:spPr>
          <a:xfrm>
            <a:off x="837724" y="333696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3832503"/>
            <a:ext cx="41587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Imported dataset using pandas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5235773" y="2779990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02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5235773" y="3156347"/>
            <a:ext cx="4158734" cy="3048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9" name="Text 7"/>
          <p:cNvSpPr/>
          <p:nvPr/>
        </p:nvSpPr>
        <p:spPr>
          <a:xfrm>
            <a:off x="5235773" y="333696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773" y="3832503"/>
            <a:ext cx="41587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Checked structure and summary statistics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633823" y="2779990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03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9633823" y="3156347"/>
            <a:ext cx="4158853" cy="3048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13" name="Text 11"/>
          <p:cNvSpPr/>
          <p:nvPr/>
        </p:nvSpPr>
        <p:spPr>
          <a:xfrm>
            <a:off x="9633823" y="3336965"/>
            <a:ext cx="346769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33823" y="3832503"/>
            <a:ext cx="41588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Imputed missing values using median ratings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837724" y="501729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04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37724" y="5393650"/>
            <a:ext cx="6357818" cy="3048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17" name="Text 15"/>
          <p:cNvSpPr/>
          <p:nvPr/>
        </p:nvSpPr>
        <p:spPr>
          <a:xfrm>
            <a:off x="837724" y="5574268"/>
            <a:ext cx="310431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37724" y="6069806"/>
            <a:ext cx="635781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Created age groups and purchase frequency metrics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434858" y="5017294"/>
            <a:ext cx="23931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05</a:t>
            </a:r>
            <a:endParaRPr lang="en-US" sz="1850" dirty="0"/>
          </a:p>
        </p:txBody>
      </p:sp>
      <p:sp>
        <p:nvSpPr>
          <p:cNvPr id="20" name="Shape 18"/>
          <p:cNvSpPr/>
          <p:nvPr/>
        </p:nvSpPr>
        <p:spPr>
          <a:xfrm>
            <a:off x="7434858" y="5393650"/>
            <a:ext cx="6357818" cy="30480"/>
          </a:xfrm>
          <a:prstGeom prst="rect">
            <a:avLst/>
          </a:prstGeom>
          <a:solidFill>
            <a:srgbClr val="8061FF"/>
          </a:solidFill>
          <a:ln/>
        </p:spPr>
      </p:sp>
      <p:sp>
        <p:nvSpPr>
          <p:cNvPr id="21" name="Text 19"/>
          <p:cNvSpPr/>
          <p:nvPr/>
        </p:nvSpPr>
        <p:spPr>
          <a:xfrm>
            <a:off x="7434858" y="5574268"/>
            <a:ext cx="329541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34858" y="6069806"/>
            <a:ext cx="635781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Loaded cleaned data into PostgreSQL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4922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SQL Analysis: Revenue Insights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355544"/>
            <a:ext cx="30345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324124" y="4946809"/>
            <a:ext cx="3442335" cy="849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Male: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$157,890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Female: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$75,191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0357961" y="4355544"/>
            <a:ext cx="331517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Shipping Comparison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57961" y="4946809"/>
            <a:ext cx="3442335" cy="849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Standard: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$58.46 avg</a:t>
            </a:r>
            <a:endParaRPr lang="en-US" sz="1850" dirty="0"/>
          </a:p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Express: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$60.48 avg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81526"/>
            <a:ext cx="675132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Product Performance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1844516"/>
            <a:ext cx="3614618" cy="3049548"/>
          </a:xfrm>
          <a:prstGeom prst="roundRect">
            <a:avLst>
              <a:gd name="adj" fmla="val 1177"/>
            </a:avLst>
          </a:prstGeom>
          <a:solidFill>
            <a:srgbClr val="2B2952"/>
          </a:solidFill>
          <a:ln/>
        </p:spPr>
      </p:sp>
      <p:sp>
        <p:nvSpPr>
          <p:cNvPr id="5" name="Shape 2"/>
          <p:cNvSpPr/>
          <p:nvPr/>
        </p:nvSpPr>
        <p:spPr>
          <a:xfrm>
            <a:off x="1077039" y="2083832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8061FF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74445" y="2281238"/>
            <a:ext cx="323136" cy="32313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77039" y="30412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Top Rated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077039" y="3536752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Gloves, Sandals, Boots lead ratings</a:t>
            </a:r>
            <a:endParaRPr lang="en-US" sz="1850" dirty="0"/>
          </a:p>
        </p:txBody>
      </p:sp>
      <p:sp>
        <p:nvSpPr>
          <p:cNvPr id="9" name="Shape 5"/>
          <p:cNvSpPr/>
          <p:nvPr/>
        </p:nvSpPr>
        <p:spPr>
          <a:xfrm>
            <a:off x="4691658" y="1844516"/>
            <a:ext cx="3614618" cy="3049548"/>
          </a:xfrm>
          <a:prstGeom prst="roundRect">
            <a:avLst>
              <a:gd name="adj" fmla="val 1177"/>
            </a:avLst>
          </a:prstGeom>
          <a:solidFill>
            <a:srgbClr val="2B2952"/>
          </a:solidFill>
          <a:ln/>
        </p:spPr>
      </p:sp>
      <p:sp>
        <p:nvSpPr>
          <p:cNvPr id="10" name="Shape 6"/>
          <p:cNvSpPr/>
          <p:nvPr/>
        </p:nvSpPr>
        <p:spPr>
          <a:xfrm>
            <a:off x="4930973" y="2083832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8061FF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28379" y="2281238"/>
            <a:ext cx="323136" cy="32313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930973" y="3041213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Discount-Dependent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4930973" y="3888700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Hats, Sneakers, Coats most discounted</a:t>
            </a:r>
            <a:endParaRPr lang="en-US" sz="1850" dirty="0"/>
          </a:p>
        </p:txBody>
      </p:sp>
      <p:sp>
        <p:nvSpPr>
          <p:cNvPr id="14" name="Shape 9"/>
          <p:cNvSpPr/>
          <p:nvPr/>
        </p:nvSpPr>
        <p:spPr>
          <a:xfrm>
            <a:off x="837724" y="5133380"/>
            <a:ext cx="7468553" cy="2314575"/>
          </a:xfrm>
          <a:prstGeom prst="roundRect">
            <a:avLst>
              <a:gd name="adj" fmla="val 1551"/>
            </a:avLst>
          </a:prstGeom>
          <a:solidFill>
            <a:srgbClr val="2B2952"/>
          </a:solidFill>
          <a:ln/>
        </p:spPr>
      </p:sp>
      <p:sp>
        <p:nvSpPr>
          <p:cNvPr id="15" name="Shape 10"/>
          <p:cNvSpPr/>
          <p:nvPr/>
        </p:nvSpPr>
        <p:spPr>
          <a:xfrm>
            <a:off x="1077039" y="5372695"/>
            <a:ext cx="718066" cy="718066"/>
          </a:xfrm>
          <a:prstGeom prst="roundRect">
            <a:avLst>
              <a:gd name="adj" fmla="val 12732932"/>
            </a:avLst>
          </a:prstGeom>
          <a:solidFill>
            <a:srgbClr val="8061FF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74445" y="5570101"/>
            <a:ext cx="323136" cy="323136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077039" y="63300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Top Categories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1077039" y="6825615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Clothing ($100K), Accessories ($70K)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2592" y="708422"/>
            <a:ext cx="5715357" cy="615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Subscription Analysis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2679144" y="3050738"/>
            <a:ext cx="2574727" cy="523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4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27%</a:t>
            </a:r>
            <a:endParaRPr lang="en-US" sz="4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6609" y="1742480"/>
            <a:ext cx="3140035" cy="314003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35342" y="5117783"/>
            <a:ext cx="246268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Subscribers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732592" y="5535335"/>
            <a:ext cx="6468189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1,053 customers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376172" y="3050738"/>
            <a:ext cx="2574727" cy="523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4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73%</a:t>
            </a:r>
            <a:endParaRPr lang="en-US" sz="41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637" y="1742480"/>
            <a:ext cx="3140035" cy="314003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432250" y="5117783"/>
            <a:ext cx="246268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Non-Subscribers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7429500" y="5535335"/>
            <a:ext cx="6468308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2,847 customers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732592" y="6238042"/>
            <a:ext cx="246268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Average Spend</a:t>
            </a:r>
            <a:endParaRPr lang="en-US" sz="1900" dirty="0"/>
          </a:p>
        </p:txBody>
      </p:sp>
      <p:sp>
        <p:nvSpPr>
          <p:cNvPr id="12" name="Text 8"/>
          <p:cNvSpPr/>
          <p:nvPr/>
        </p:nvSpPr>
        <p:spPr>
          <a:xfrm>
            <a:off x="732592" y="6728817"/>
            <a:ext cx="6327219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Subscribers: $59.49</a:t>
            </a:r>
            <a:endParaRPr lang="en-US" sz="1600" dirty="0"/>
          </a:p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Non-subscribers: $59.87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7578209" y="6238042"/>
            <a:ext cx="246268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Total Revenue</a:t>
            </a:r>
            <a:endParaRPr lang="en-US" sz="1900" dirty="0"/>
          </a:p>
        </p:txBody>
      </p:sp>
      <p:sp>
        <p:nvSpPr>
          <p:cNvPr id="14" name="Text 10"/>
          <p:cNvSpPr/>
          <p:nvPr/>
        </p:nvSpPr>
        <p:spPr>
          <a:xfrm>
            <a:off x="7578209" y="6728817"/>
            <a:ext cx="6327219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Subscribers: $62,645</a:t>
            </a:r>
            <a:endParaRPr lang="en-US" sz="1600" dirty="0"/>
          </a:p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Non-subscribers: $170,436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7008" y="662821"/>
            <a:ext cx="7489984" cy="1389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Customer Segmentation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827008" y="2402681"/>
            <a:ext cx="3628311" cy="2653189"/>
          </a:xfrm>
          <a:prstGeom prst="roundRect">
            <a:avLst>
              <a:gd name="adj" fmla="val 1336"/>
            </a:avLst>
          </a:prstGeom>
          <a:solidFill>
            <a:srgbClr val="2B2952"/>
          </a:solidFill>
          <a:ln/>
        </p:spPr>
      </p:sp>
      <p:sp>
        <p:nvSpPr>
          <p:cNvPr id="5" name="Shape 2"/>
          <p:cNvSpPr/>
          <p:nvPr/>
        </p:nvSpPr>
        <p:spPr>
          <a:xfrm>
            <a:off x="1063228" y="2638901"/>
            <a:ext cx="708898" cy="708898"/>
          </a:xfrm>
          <a:prstGeom prst="roundRect">
            <a:avLst>
              <a:gd name="adj" fmla="val 12897604"/>
            </a:avLst>
          </a:prstGeom>
          <a:solidFill>
            <a:srgbClr val="8061FF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8133" y="2833807"/>
            <a:ext cx="318968" cy="3189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63228" y="3581043"/>
            <a:ext cx="2780109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Loyal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063228" y="4068366"/>
            <a:ext cx="3155871" cy="751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3,116 customers with consistent purchases</a:t>
            </a:r>
            <a:endParaRPr lang="en-US" sz="1850" dirty="0"/>
          </a:p>
        </p:txBody>
      </p:sp>
      <p:sp>
        <p:nvSpPr>
          <p:cNvPr id="9" name="Shape 5"/>
          <p:cNvSpPr/>
          <p:nvPr/>
        </p:nvSpPr>
        <p:spPr>
          <a:xfrm>
            <a:off x="4688562" y="2402681"/>
            <a:ext cx="3628430" cy="2653189"/>
          </a:xfrm>
          <a:prstGeom prst="roundRect">
            <a:avLst>
              <a:gd name="adj" fmla="val 1336"/>
            </a:avLst>
          </a:prstGeom>
          <a:solidFill>
            <a:srgbClr val="2B2952"/>
          </a:solidFill>
          <a:ln/>
        </p:spPr>
      </p:sp>
      <p:sp>
        <p:nvSpPr>
          <p:cNvPr id="10" name="Shape 6"/>
          <p:cNvSpPr/>
          <p:nvPr/>
        </p:nvSpPr>
        <p:spPr>
          <a:xfrm>
            <a:off x="4924782" y="2638901"/>
            <a:ext cx="708898" cy="708898"/>
          </a:xfrm>
          <a:prstGeom prst="roundRect">
            <a:avLst>
              <a:gd name="adj" fmla="val 12897604"/>
            </a:avLst>
          </a:prstGeom>
          <a:solidFill>
            <a:srgbClr val="8061FF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19688" y="2833807"/>
            <a:ext cx="318968" cy="31896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924782" y="3581043"/>
            <a:ext cx="2780109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Returning</a:t>
            </a:r>
            <a:endParaRPr lang="en-US" sz="2150" dirty="0"/>
          </a:p>
        </p:txBody>
      </p:sp>
      <p:sp>
        <p:nvSpPr>
          <p:cNvPr id="13" name="Text 8"/>
          <p:cNvSpPr/>
          <p:nvPr/>
        </p:nvSpPr>
        <p:spPr>
          <a:xfrm>
            <a:off x="4924782" y="4068366"/>
            <a:ext cx="3155990" cy="751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701 customers with multiple visits</a:t>
            </a:r>
            <a:endParaRPr lang="en-US" sz="1850" dirty="0"/>
          </a:p>
        </p:txBody>
      </p:sp>
      <p:sp>
        <p:nvSpPr>
          <p:cNvPr id="14" name="Shape 9"/>
          <p:cNvSpPr/>
          <p:nvPr/>
        </p:nvSpPr>
        <p:spPr>
          <a:xfrm>
            <a:off x="827008" y="5289113"/>
            <a:ext cx="7489984" cy="2277547"/>
          </a:xfrm>
          <a:prstGeom prst="roundRect">
            <a:avLst>
              <a:gd name="adj" fmla="val 1556"/>
            </a:avLst>
          </a:prstGeom>
          <a:solidFill>
            <a:srgbClr val="2B2952"/>
          </a:solidFill>
          <a:ln/>
        </p:spPr>
      </p:sp>
      <p:sp>
        <p:nvSpPr>
          <p:cNvPr id="15" name="Shape 10"/>
          <p:cNvSpPr/>
          <p:nvPr/>
        </p:nvSpPr>
        <p:spPr>
          <a:xfrm>
            <a:off x="1063228" y="5525333"/>
            <a:ext cx="708898" cy="708898"/>
          </a:xfrm>
          <a:prstGeom prst="roundRect">
            <a:avLst>
              <a:gd name="adj" fmla="val 12897604"/>
            </a:avLst>
          </a:prstGeom>
          <a:solidFill>
            <a:srgbClr val="8061FF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58133" y="5720239"/>
            <a:ext cx="318968" cy="31896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063228" y="6467475"/>
            <a:ext cx="2780109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New</a:t>
            </a:r>
            <a:endParaRPr lang="en-US" sz="2150" dirty="0"/>
          </a:p>
        </p:txBody>
      </p:sp>
      <p:sp>
        <p:nvSpPr>
          <p:cNvPr id="18" name="Text 12"/>
          <p:cNvSpPr/>
          <p:nvPr/>
        </p:nvSpPr>
        <p:spPr>
          <a:xfrm>
            <a:off x="1063228" y="6954798"/>
            <a:ext cx="7017544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83 customers making first purchase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87473"/>
            <a:ext cx="702385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Revenue by Age Group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989898"/>
            <a:ext cx="5485805" cy="299204"/>
          </a:xfrm>
          <a:prstGeom prst="roundRect">
            <a:avLst>
              <a:gd name="adj" fmla="val 12001"/>
            </a:avLst>
          </a:prstGeom>
          <a:solidFill>
            <a:srgbClr val="2B2952"/>
          </a:solidFill>
          <a:ln/>
        </p:spPr>
      </p:sp>
      <p:sp>
        <p:nvSpPr>
          <p:cNvPr id="4" name="Shape 2"/>
          <p:cNvSpPr/>
          <p:nvPr/>
        </p:nvSpPr>
        <p:spPr>
          <a:xfrm>
            <a:off x="837724" y="2989898"/>
            <a:ext cx="1481137" cy="299204"/>
          </a:xfrm>
          <a:prstGeom prst="roundRect">
            <a:avLst>
              <a:gd name="adj" fmla="val 12001"/>
            </a:avLst>
          </a:prstGeom>
          <a:solidFill>
            <a:srgbClr val="8061FF"/>
          </a:solidFill>
          <a:ln/>
        </p:spPr>
      </p:sp>
      <p:sp>
        <p:nvSpPr>
          <p:cNvPr id="5" name="Text 3"/>
          <p:cNvSpPr/>
          <p:nvPr/>
        </p:nvSpPr>
        <p:spPr>
          <a:xfrm>
            <a:off x="6502956" y="2989898"/>
            <a:ext cx="662583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27%</a:t>
            </a:r>
            <a:endParaRPr lang="en-US" sz="2350" dirty="0"/>
          </a:p>
        </p:txBody>
      </p:sp>
      <p:sp>
        <p:nvSpPr>
          <p:cNvPr id="6" name="Text 4"/>
          <p:cNvSpPr/>
          <p:nvPr/>
        </p:nvSpPr>
        <p:spPr>
          <a:xfrm>
            <a:off x="837724" y="35881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Young Adult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37724" y="4083725"/>
            <a:ext cx="63278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$62,143 revenue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7464743" y="2989898"/>
            <a:ext cx="5472470" cy="299204"/>
          </a:xfrm>
          <a:prstGeom prst="roundRect">
            <a:avLst>
              <a:gd name="adj" fmla="val 12001"/>
            </a:avLst>
          </a:prstGeom>
          <a:solidFill>
            <a:srgbClr val="2B2952"/>
          </a:solidFill>
          <a:ln/>
        </p:spPr>
      </p:sp>
      <p:sp>
        <p:nvSpPr>
          <p:cNvPr id="9" name="Shape 7"/>
          <p:cNvSpPr/>
          <p:nvPr/>
        </p:nvSpPr>
        <p:spPr>
          <a:xfrm>
            <a:off x="7464743" y="2989898"/>
            <a:ext cx="1368028" cy="299204"/>
          </a:xfrm>
          <a:prstGeom prst="roundRect">
            <a:avLst>
              <a:gd name="adj" fmla="val 12001"/>
            </a:avLst>
          </a:prstGeom>
          <a:solidFill>
            <a:srgbClr val="8061FF"/>
          </a:solidFill>
          <a:ln/>
        </p:spPr>
      </p:sp>
      <p:sp>
        <p:nvSpPr>
          <p:cNvPr id="10" name="Text 8"/>
          <p:cNvSpPr/>
          <p:nvPr/>
        </p:nvSpPr>
        <p:spPr>
          <a:xfrm>
            <a:off x="13116639" y="2989898"/>
            <a:ext cx="67603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25%</a:t>
            </a:r>
            <a:endParaRPr lang="en-US" sz="2350" dirty="0"/>
          </a:p>
        </p:txBody>
      </p:sp>
      <p:sp>
        <p:nvSpPr>
          <p:cNvPr id="11" name="Text 9"/>
          <p:cNvSpPr/>
          <p:nvPr/>
        </p:nvSpPr>
        <p:spPr>
          <a:xfrm>
            <a:off x="7464743" y="35881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Middle-aged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64743" y="4083725"/>
            <a:ext cx="63279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$59,197 revenue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37724" y="5065157"/>
            <a:ext cx="5465564" cy="299204"/>
          </a:xfrm>
          <a:prstGeom prst="roundRect">
            <a:avLst>
              <a:gd name="adj" fmla="val 12001"/>
            </a:avLst>
          </a:prstGeom>
          <a:solidFill>
            <a:srgbClr val="2B2952"/>
          </a:solidFill>
          <a:ln/>
        </p:spPr>
      </p:sp>
      <p:sp>
        <p:nvSpPr>
          <p:cNvPr id="14" name="Shape 12"/>
          <p:cNvSpPr/>
          <p:nvPr/>
        </p:nvSpPr>
        <p:spPr>
          <a:xfrm>
            <a:off x="837724" y="5065157"/>
            <a:ext cx="1311712" cy="299204"/>
          </a:xfrm>
          <a:prstGeom prst="roundRect">
            <a:avLst>
              <a:gd name="adj" fmla="val 12001"/>
            </a:avLst>
          </a:prstGeom>
          <a:solidFill>
            <a:srgbClr val="8061FF"/>
          </a:solidFill>
          <a:ln/>
        </p:spPr>
      </p:sp>
      <p:sp>
        <p:nvSpPr>
          <p:cNvPr id="15" name="Text 13"/>
          <p:cNvSpPr/>
          <p:nvPr/>
        </p:nvSpPr>
        <p:spPr>
          <a:xfrm>
            <a:off x="6482715" y="5065157"/>
            <a:ext cx="682823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24%</a:t>
            </a:r>
            <a:endParaRPr lang="en-US" sz="2350" dirty="0"/>
          </a:p>
        </p:txBody>
      </p:sp>
      <p:sp>
        <p:nvSpPr>
          <p:cNvPr id="16" name="Text 14"/>
          <p:cNvSpPr/>
          <p:nvPr/>
        </p:nvSpPr>
        <p:spPr>
          <a:xfrm>
            <a:off x="837724" y="56634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Adult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837724" y="6158984"/>
            <a:ext cx="63278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$55,978 revenue</a:t>
            </a:r>
            <a:endParaRPr lang="en-US" sz="1850" dirty="0"/>
          </a:p>
        </p:txBody>
      </p:sp>
      <p:sp>
        <p:nvSpPr>
          <p:cNvPr id="18" name="Shape 16"/>
          <p:cNvSpPr/>
          <p:nvPr/>
        </p:nvSpPr>
        <p:spPr>
          <a:xfrm>
            <a:off x="7464743" y="5065157"/>
            <a:ext cx="5465683" cy="299204"/>
          </a:xfrm>
          <a:prstGeom prst="roundRect">
            <a:avLst>
              <a:gd name="adj" fmla="val 12001"/>
            </a:avLst>
          </a:prstGeom>
          <a:solidFill>
            <a:srgbClr val="2B2952"/>
          </a:solidFill>
          <a:ln/>
        </p:spPr>
      </p:sp>
      <p:sp>
        <p:nvSpPr>
          <p:cNvPr id="19" name="Shape 17"/>
          <p:cNvSpPr/>
          <p:nvPr/>
        </p:nvSpPr>
        <p:spPr>
          <a:xfrm>
            <a:off x="7464743" y="5065157"/>
            <a:ext cx="1311712" cy="299204"/>
          </a:xfrm>
          <a:prstGeom prst="roundRect">
            <a:avLst>
              <a:gd name="adj" fmla="val 12001"/>
            </a:avLst>
          </a:prstGeom>
          <a:solidFill>
            <a:srgbClr val="8061FF"/>
          </a:solidFill>
          <a:ln/>
        </p:spPr>
      </p:sp>
      <p:sp>
        <p:nvSpPr>
          <p:cNvPr id="20" name="Text 18"/>
          <p:cNvSpPr/>
          <p:nvPr/>
        </p:nvSpPr>
        <p:spPr>
          <a:xfrm>
            <a:off x="13109853" y="5065157"/>
            <a:ext cx="682823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24%</a:t>
            </a:r>
            <a:endParaRPr lang="en-US" sz="2350" dirty="0"/>
          </a:p>
        </p:txBody>
      </p:sp>
      <p:sp>
        <p:nvSpPr>
          <p:cNvPr id="21" name="Text 19"/>
          <p:cNvSpPr/>
          <p:nvPr/>
        </p:nvSpPr>
        <p:spPr>
          <a:xfrm>
            <a:off x="7464743" y="56634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Senior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64743" y="6158984"/>
            <a:ext cx="63279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$55,763 revenue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0258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Findings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785348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0C0A33"/>
          </a:solidFill>
          <a:ln w="30480">
            <a:solidFill>
              <a:srgbClr val="44426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7244" y="2785348"/>
            <a:ext cx="121920" cy="1801177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</p:sp>
      <p:sp>
        <p:nvSpPr>
          <p:cNvPr id="5" name="Text 3"/>
          <p:cNvSpPr/>
          <p:nvPr/>
        </p:nvSpPr>
        <p:spPr>
          <a:xfrm>
            <a:off x="1198959" y="30551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Male Dominance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98959" y="3550682"/>
            <a:ext cx="57267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Male customers generate 2.1x more revenue than female customers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7434858" y="2785348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0C0A33"/>
          </a:solidFill>
          <a:ln w="30480">
            <a:solidFill>
              <a:srgbClr val="44426B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404378" y="2785348"/>
            <a:ext cx="121920" cy="1801177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</p:sp>
      <p:sp>
        <p:nvSpPr>
          <p:cNvPr id="9" name="Text 7"/>
          <p:cNvSpPr/>
          <p:nvPr/>
        </p:nvSpPr>
        <p:spPr>
          <a:xfrm>
            <a:off x="7796093" y="3055144"/>
            <a:ext cx="409229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High-Value Discount Users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96093" y="3550682"/>
            <a:ext cx="57267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839 customers used discounts but spent above average purchase amount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837724" y="4825841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0C0A33"/>
          </a:solidFill>
          <a:ln w="30480">
            <a:solidFill>
              <a:srgbClr val="44426B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807244" y="4825841"/>
            <a:ext cx="121920" cy="1801177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</p:sp>
      <p:sp>
        <p:nvSpPr>
          <p:cNvPr id="13" name="Text 11"/>
          <p:cNvSpPr/>
          <p:nvPr/>
        </p:nvSpPr>
        <p:spPr>
          <a:xfrm>
            <a:off x="1198959" y="5095637"/>
            <a:ext cx="426053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Repeat Buyer Subscriptions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98959" y="5591175"/>
            <a:ext cx="57267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958 repeat buyers (over 5 purchases) subscribed to membership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7434858" y="4825841"/>
            <a:ext cx="6357818" cy="1801177"/>
          </a:xfrm>
          <a:prstGeom prst="roundRect">
            <a:avLst>
              <a:gd name="adj" fmla="val 8123"/>
            </a:avLst>
          </a:prstGeom>
          <a:solidFill>
            <a:srgbClr val="0C0A33"/>
          </a:solidFill>
          <a:ln w="30480">
            <a:solidFill>
              <a:srgbClr val="44426B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404378" y="4825841"/>
            <a:ext cx="121920" cy="1801177"/>
          </a:xfrm>
          <a:prstGeom prst="roundRect">
            <a:avLst>
              <a:gd name="adj" fmla="val 29451"/>
            </a:avLst>
          </a:prstGeom>
          <a:solidFill>
            <a:srgbClr val="8061FF"/>
          </a:solidFill>
          <a:ln/>
        </p:spPr>
      </p:sp>
      <p:sp>
        <p:nvSpPr>
          <p:cNvPr id="17" name="Text 15"/>
          <p:cNvSpPr/>
          <p:nvPr/>
        </p:nvSpPr>
        <p:spPr>
          <a:xfrm>
            <a:off x="7796093" y="5095637"/>
            <a:ext cx="356342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Category Performance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96093" y="5591175"/>
            <a:ext cx="57267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Clothing drives 45% of revenue with 1,800 sales; Outerwear has highest per-unit value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2026-02-27T00:04:45Z</dcterms:created>
  <dcterms:modified xsi:type="dcterms:W3CDTF">2026-02-27T00:04:45Z</dcterms:modified>
</cp:coreProperties>
</file>